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ts" ContentType="vide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256" r:id="rId3"/>
    <p:sldId id="277" r:id="rId4"/>
    <p:sldId id="299" r:id="rId5"/>
    <p:sldId id="258" r:id="rId6"/>
    <p:sldId id="259" r:id="rId7"/>
    <p:sldId id="304" r:id="rId8"/>
    <p:sldId id="301" r:id="rId9"/>
    <p:sldId id="309" r:id="rId10"/>
    <p:sldId id="303" r:id="rId11"/>
    <p:sldId id="305" r:id="rId12"/>
    <p:sldId id="306" r:id="rId13"/>
    <p:sldId id="307" r:id="rId14"/>
    <p:sldId id="310" r:id="rId15"/>
    <p:sldId id="281" r:id="rId16"/>
    <p:sldId id="269" r:id="rId17"/>
    <p:sldId id="294" r:id="rId18"/>
    <p:sldId id="271" r:id="rId19"/>
    <p:sldId id="272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ful islam" initials="si" lastIdx="2" clrIdx="0">
    <p:extLst>
      <p:ext uri="{19B8F6BF-5375-455C-9EA6-DF929625EA0E}">
        <p15:presenceInfo xmlns:p15="http://schemas.microsoft.com/office/powerpoint/2012/main" userId="saif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8000"/>
    <a:srgbClr val="0033CC"/>
    <a:srgbClr val="0D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428" autoAdjust="0"/>
  </p:normalViewPr>
  <p:slideViewPr>
    <p:cSldViewPr>
      <p:cViewPr varScale="1">
        <p:scale>
          <a:sx n="61" d="100"/>
          <a:sy n="61" d="100"/>
        </p:scale>
        <p:origin x="10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7A0AC-0A69-44B3-BEB0-D0BAC70A33CC}" type="datetime8">
              <a:rPr lang="bn-BD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7C621-A356-4844-BE7C-B02DD9122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40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E220B-8B44-4089-B6D7-1EDC3A6A392E}" type="datetime8">
              <a:rPr lang="bn-BD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74795-7E59-4877-A38F-1FA50284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7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 আগ. 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2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কুরআনের</a:t>
            </a:r>
            <a:r>
              <a:rPr lang="bn-BD" baseline="0" dirty="0" smtClean="0"/>
              <a:t> আয়াত শিক্ষার্থীদের দ্বারা </a:t>
            </a:r>
            <a:r>
              <a:rPr lang="bn-BD" baseline="0" dirty="0" err="1" smtClean="0"/>
              <a:t>তেলাওয়াত</a:t>
            </a:r>
            <a:r>
              <a:rPr lang="bn-BD" baseline="0" dirty="0" smtClean="0"/>
              <a:t> করে নেওয়ার চেষ্টা করতে হবে । পরে শিক্ষক শুদ্ধ  করে </a:t>
            </a:r>
            <a:r>
              <a:rPr lang="bn-BD" baseline="0" dirty="0" err="1" smtClean="0"/>
              <a:t>তেলাওয়াত</a:t>
            </a:r>
            <a:r>
              <a:rPr lang="bn-BD" baseline="0" dirty="0" smtClean="0"/>
              <a:t>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কুরআনের</a:t>
            </a:r>
            <a:r>
              <a:rPr lang="bn-BD" baseline="0" dirty="0" smtClean="0"/>
              <a:t> আয়াত শিক্ষার্থীদের দ্বারা </a:t>
            </a:r>
            <a:r>
              <a:rPr lang="bn-BD" baseline="0" dirty="0" err="1" smtClean="0"/>
              <a:t>তেলাওয়াত</a:t>
            </a:r>
            <a:r>
              <a:rPr lang="bn-BD" baseline="0" dirty="0" smtClean="0"/>
              <a:t> করে নেওয়ার চেষ্টা করতে হবে । পরে শিক্ষক শুদ্ধ  করে </a:t>
            </a:r>
            <a:r>
              <a:rPr lang="bn-BD" baseline="0" dirty="0" err="1" smtClean="0"/>
              <a:t>তেলাওয়াত</a:t>
            </a:r>
            <a:r>
              <a:rPr lang="bn-BD" baseline="0" dirty="0" smtClean="0"/>
              <a:t>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–মানুষের </a:t>
            </a:r>
            <a:r>
              <a:rPr lang="bn-BD" baseline="0" dirty="0" err="1" smtClean="0"/>
              <a:t>কিডনী</a:t>
            </a:r>
            <a:r>
              <a:rPr lang="bn-BD" baseline="0" dirty="0" smtClean="0"/>
              <a:t> নষ্ট হচ্ছে, ক্যান্সার হচ্ছে, সামাজিক </a:t>
            </a:r>
            <a:r>
              <a:rPr lang="bn-BD" baseline="0" dirty="0" err="1" smtClean="0"/>
              <a:t>বিশৃঙখলা</a:t>
            </a:r>
            <a:r>
              <a:rPr lang="bn-BD" baseline="0" dirty="0" smtClean="0"/>
              <a:t> সৃষ্টি হতে পারে।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BD" baseline="0" dirty="0" err="1" smtClean="0"/>
              <a:t>শিখনফল</a:t>
            </a:r>
            <a:r>
              <a:rPr lang="bn-BD" baseline="0" dirty="0" smtClean="0"/>
              <a:t> পড়ে নেওয়া যেতে পারে। </a:t>
            </a:r>
            <a:r>
              <a:rPr lang="bn-BD" dirty="0" err="1" smtClean="0"/>
              <a:t>সম্মানিত</a:t>
            </a:r>
            <a:r>
              <a:rPr lang="bn-BD" baseline="0" dirty="0" smtClean="0"/>
              <a:t> শিক্ষকমণ্ডলী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উত্তর নেওয়ার  চেষ্টা করতে হবে।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92FA8-D9E3-480C-B866-12BF44B5F2EB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C09560-B38C-4BCE-8FB7-DF6472392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5B16CB-1518-4FBF-B59E-911D0A489E25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C11B4-B740-41F1-A9C4-ABA7626E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991180-699C-49C0-BC0C-29D2A277DA4F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C6C5C-91CB-4D79-9978-9B066C34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C83241-0BAC-4F11-ABF3-4FF6A2417390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D3A41-33F5-4415-BF58-AFEBB9CC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2725A-D917-4584-A09A-F82EFA328D7A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E7EBE-B282-42FB-A98D-A0ADCF7A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5F7B4D-522E-40AC-8997-95732010F8EB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54B11F-ECB5-4473-8116-32AB3488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E471E-BAE0-446E-AD07-775122D0756D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D56F06-401D-4172-95AB-E876D638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7F2227-0FA4-4B52-8694-F78B32703B10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E5E566-223E-4F34-BC65-26544470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4775" cmpd="sng">
            <a:gradFill>
              <a:gsLst>
                <a:gs pos="21875">
                  <a:srgbClr val="2ADBE0"/>
                </a:gs>
                <a:gs pos="18750">
                  <a:srgbClr val="32E0DF"/>
                </a:gs>
                <a:gs pos="12500">
                  <a:srgbClr val="42EADE"/>
                </a:gs>
                <a:gs pos="0">
                  <a:srgbClr val="03D4A8">
                    <a:lumMod val="54000"/>
                    <a:lumOff val="46000"/>
                    <a:alpha val="58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AED85B-E0EF-4888-B5F3-B8E3EBF21AFB}" type="datetime12">
              <a:rPr lang="bn-BD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92F88C-5841-441C-B7B4-88ABDFA22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41A224-8534-4421-99B5-28F880C2A906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1E9450-C7F9-4D6C-8ECB-62269ACC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1F5018-6D51-4E17-98BD-CB20C8E39232}" type="datetime12">
              <a:rPr lang="bn-BD"/>
              <a:pPr>
                <a:defRPr/>
              </a:pPr>
              <a:t>06-08-16 20.15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6B95C9-3554-4B12-BE2B-8FABBA90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152400" y="6324600"/>
            <a:ext cx="650960" cy="42174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8305800" y="6324600"/>
            <a:ext cx="609600" cy="421742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Information 14">
            <a:hlinkClick r:id="" action="ppaction://hlinkshowjump?jump=endshow" highlightClick="1"/>
          </p:cNvPr>
          <p:cNvSpPr/>
          <p:nvPr userDrawn="1"/>
        </p:nvSpPr>
        <p:spPr>
          <a:xfrm>
            <a:off x="8305800" y="96375"/>
            <a:ext cx="609600" cy="605159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52400" y="138113"/>
            <a:ext cx="685800" cy="563562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514600" y="6324600"/>
            <a:ext cx="4724400" cy="42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rgbClr val="C00000"/>
                </a:solidFill>
              </a:rPr>
              <a:t>মোঃ সাইফুল ইসলাম, </a:t>
            </a:r>
            <a:r>
              <a:rPr lang="bn-BD" sz="1600" dirty="0">
                <a:solidFill>
                  <a:srgbClr val="C00000"/>
                </a:solidFill>
              </a:rPr>
              <a:t>সহকারী শিক্ষক, সোনামুখী উচ্চ বিদ্যালয়।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183313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ts"/><Relationship Id="rId1" Type="http://schemas.microsoft.com/office/2007/relationships/media" Target="../media/media1.ts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304800" y="682407"/>
            <a:ext cx="8382000" cy="6175593"/>
          </a:xfrm>
          <a:prstGeom prst="bevel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bn-BD" sz="3600" dirty="0"/>
              <a:t>কন্টেন্টটি </a:t>
            </a:r>
            <a:r>
              <a:rPr lang="en-US" sz="3600" dirty="0"/>
              <a:t> </a:t>
            </a:r>
            <a:r>
              <a:rPr lang="en-US" sz="3600" dirty="0" err="1"/>
              <a:t>শ্রে</a:t>
            </a:r>
            <a:r>
              <a:rPr lang="bn-BD" sz="3600" dirty="0"/>
              <a:t>ণি </a:t>
            </a:r>
            <a:r>
              <a:rPr lang="en-US" sz="3600" dirty="0" err="1"/>
              <a:t>কক্ষে</a:t>
            </a:r>
            <a:r>
              <a:rPr lang="en-US" sz="3600" dirty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সময়</a:t>
            </a:r>
            <a:r>
              <a:rPr lang="en-US" sz="3600" dirty="0"/>
              <a:t> </a:t>
            </a:r>
            <a:r>
              <a:rPr lang="bn-BD" sz="3600" dirty="0"/>
              <a:t>কিছু</a:t>
            </a:r>
            <a:r>
              <a:rPr lang="en-US" sz="3600" dirty="0"/>
              <a:t> </a:t>
            </a:r>
            <a:r>
              <a:rPr lang="bn-BD" sz="3600" dirty="0"/>
              <a:t>নির্দেশনা</a:t>
            </a:r>
            <a:r>
              <a:rPr lang="en-US" sz="3600" dirty="0"/>
              <a:t> </a:t>
            </a:r>
            <a:r>
              <a:rPr lang="bn-BD" sz="3600" dirty="0"/>
              <a:t>প্রয়োজনীয়</a:t>
            </a:r>
            <a:r>
              <a:rPr lang="en-US" sz="3600" dirty="0"/>
              <a:t> </a:t>
            </a:r>
            <a:r>
              <a:rPr lang="en-US" sz="3600" dirty="0" err="1"/>
              <a:t>স্লাইডের</a:t>
            </a:r>
            <a:r>
              <a:rPr lang="en-US" sz="3600" dirty="0"/>
              <a:t> slide</a:t>
            </a:r>
            <a:r>
              <a:rPr lang="bn-BD" sz="3600" dirty="0"/>
              <a:t> </a:t>
            </a:r>
            <a:r>
              <a:rPr lang="en-US" sz="3600" dirty="0"/>
              <a:t>note এ </a:t>
            </a:r>
            <a:r>
              <a:rPr lang="en-US" sz="3600" dirty="0" err="1"/>
              <a:t>সংযোজন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। </a:t>
            </a:r>
            <a:r>
              <a:rPr lang="en-US" sz="3600" dirty="0" err="1"/>
              <a:t>আশা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</a:t>
            </a:r>
            <a:r>
              <a:rPr lang="en-US" sz="3600" dirty="0" err="1"/>
              <a:t>সম্মানিত</a:t>
            </a:r>
            <a:r>
              <a:rPr lang="bn-BD" sz="3600" dirty="0"/>
              <a:t> </a:t>
            </a:r>
            <a:r>
              <a:rPr lang="en-US" sz="3600" dirty="0" err="1"/>
              <a:t>শিক্ষক</a:t>
            </a:r>
            <a:r>
              <a:rPr lang="bn-BD" sz="3600" dirty="0"/>
              <a:t>মণ্ডলী</a:t>
            </a:r>
            <a:r>
              <a:rPr lang="en-US" sz="3600" dirty="0"/>
              <a:t> </a:t>
            </a:r>
            <a:r>
              <a:rPr lang="en-US" sz="3600" dirty="0" err="1"/>
              <a:t>পাঠটি</a:t>
            </a:r>
            <a:r>
              <a:rPr lang="en-US" sz="3600" dirty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পূর্বে</a:t>
            </a:r>
            <a:r>
              <a:rPr lang="en-US" sz="3600" dirty="0"/>
              <a:t> </a:t>
            </a:r>
            <a:r>
              <a:rPr lang="en-US" sz="3600" dirty="0" err="1"/>
              <a:t>উল্লেখিত</a:t>
            </a:r>
            <a:r>
              <a:rPr lang="en-US" sz="3600" dirty="0"/>
              <a:t> note</a:t>
            </a:r>
            <a:r>
              <a:rPr lang="bn-BD" sz="3600" dirty="0"/>
              <a:t>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bn-BD" sz="3600" dirty="0"/>
              <a:t>নিবেন</a:t>
            </a:r>
            <a:r>
              <a:rPr lang="en-US" sz="3600" dirty="0"/>
              <a:t>।</a:t>
            </a:r>
            <a:r>
              <a:rPr lang="bn-BD" sz="3600" dirty="0"/>
              <a:t> এছাড়াও শিক্ষকমণ্ডলী </a:t>
            </a:r>
            <a:r>
              <a:rPr lang="en-US" sz="3600" dirty="0"/>
              <a:t> </a:t>
            </a:r>
            <a:r>
              <a:rPr lang="bn-BD" sz="3600" dirty="0"/>
              <a:t> প্রয়োজনবোধে তার নিজস্ব কৌশল প্রয়োগ করতে পারবেন ।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3600" dirty="0"/>
              <a:t> </a:t>
            </a:r>
            <a:r>
              <a:rPr lang="bn-BD" sz="3600" dirty="0"/>
              <a:t>চেপে পাঠ উপস্থাপন শুরু করবেন</a:t>
            </a:r>
            <a:r>
              <a:rPr lang="bn-BD" sz="3600" dirty="0" smtClean="0"/>
              <a:t>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228600"/>
            <a:ext cx="65532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0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7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80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গরিব ও অভাবগ্রস্থ হলে তাদের সাহায্য করতে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হবে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886200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 ব্যাপারে আল্লাহ তায়ালা বলেন-</a:t>
            </a:r>
            <a:endParaRPr lang="en-GB" sz="3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71579"/>
            <a:ext cx="86106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443" y="4800600"/>
            <a:ext cx="9296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‘আল্লাহর ভালোবাসা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 জন্য নিকট আত্মীয়দের দান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bn-BD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spc="51" dirty="0" smtClean="0">
              <a:ln w="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bn-BD" sz="32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</a:t>
            </a:r>
            <a:r>
              <a:rPr lang="bn-BD" sz="32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32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আল বাকারা, আয়াত-১৭)</a:t>
            </a:r>
            <a:endParaRPr lang="en-US" sz="1100" b="1" spc="5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4000500" cy="2252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68759"/>
            <a:ext cx="4193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প্রতি কর্তব্য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13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07" y="914400"/>
            <a:ext cx="8917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আত্মীয়স্বজন রোগাক্রান্ত হলে সেবা যত্ন করতে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 সাথে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সদ্ব্যবহারের নির্দেশ দিয়ে আল্লাহ তায়ালা বলেন-</a:t>
            </a:r>
            <a:endParaRPr lang="en-GB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29200"/>
            <a:ext cx="5679813" cy="8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038600" cy="2324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‘পিতামাতার সাথে সদ্ব্যবহার করবে ও নিকট আত্মীয়দের সাথেও উত্তম আচরণ প্রদর্শণ করবে।’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নিসা, আয়াত-৩৬)</a:t>
            </a:r>
            <a:endParaRPr lang="en-US" sz="1100" b="1" spc="5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2672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68759"/>
            <a:ext cx="4193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প্রতি কর্তব্য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24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762000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আত্মীয়তার সম্পর্ক রক্ষা  করা 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আত্মীয়তার সম্পর্ক রক্ষা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করার ব্যাপারে  আল্লাহ তায়ালা বলেন-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179866" cy="21336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0"/>
            <a:ext cx="7924800" cy="7891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57" y="45720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‘মহান আল্লাহ ন্যায়বিচার কায়েম করতে, পরস্পরের প্রতি ইহ্‌সান করতে ও আত্মীয়স্বজনের অধিকার আদায় করতে নির্দেশ দিচ্ছেন।’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</a:t>
            </a:r>
            <a:r>
              <a:rPr lang="bn-BD" sz="28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নাহল</a:t>
            </a:r>
            <a:r>
              <a:rPr lang="bn-BD" sz="28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আয়াত-৯০)</a:t>
            </a:r>
            <a:endParaRPr lang="en-US" sz="1050" b="1" spc="5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267200" cy="2085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68759"/>
            <a:ext cx="4193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প্রতি কর্তব্য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4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5955" y="152400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আত্মীয়তার সম্পর্ক রক্ষা  করা 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আত্মীয়তার সম্পর্ক রক্ষা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করার ব্যাপারে  রাসূল (স) বলেন-</a:t>
            </a:r>
            <a:endParaRPr lang="en-GB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98"/>
          <a:stretch/>
        </p:blipFill>
        <p:spPr>
          <a:xfrm>
            <a:off x="533400" y="3886200"/>
            <a:ext cx="8084024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4250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‘যে সম্প্রদায়ের মধ্যে আত্মীয়তার সম্পর্ক ছিন্নকারী লোক থাকে সে সম্প্রদায়ের প্রতি আল্লাহর রহমত বর্ষিত হয় না।’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						</a:t>
            </a:r>
            <a:r>
              <a:rPr lang="bn-BD" sz="3200" b="1" spc="5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(বায়হাকি)</a:t>
            </a:r>
            <a:endParaRPr lang="en-US" sz="1100" b="1" spc="5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267200" cy="2252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114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990600"/>
            <a:ext cx="7648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 সাথে সুন্দর আচরণ করতে হবে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আত্মীয়দের সাথে সুন্দর আচরণের গুরুত্ব সম্পর্কে রাসূল (স) বলেছেন- 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4086225" cy="2498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029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‘যে ব্যক্তি কামনা করে যে তার জীবিকা ও </a:t>
            </a:r>
            <a:r>
              <a:rPr lang="bn-BD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আয়ূ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বৃদ্ধি পাক, সে যেন আত্মীয়দের সাথে সুন্দর আচরণ করে।’ ( বুখারি ও মুসলিম)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2400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আত্মীয়তার সম্পর্ক রক্ষা  করা 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1290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10200"/>
            <a:ext cx="8534400" cy="629422"/>
          </a:xfrm>
          <a:prstGeom prst="rect">
            <a:avLst/>
          </a:prstGeom>
          <a:gradFill flip="none" rotWithShape="1">
            <a:gsLst>
              <a:gs pos="33000">
                <a:srgbClr val="CDBFCB"/>
              </a:gs>
              <a:gs pos="62000">
                <a:schemeClr val="accent2">
                  <a:lumMod val="40000"/>
                  <a:lumOff val="60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4000">
                <a:srgbClr val="B8CCE4"/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আত্বীয়দের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কীভাবে </a:t>
            </a:r>
            <a:r>
              <a:rPr lang="bn-BD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সদাচরণ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যায় তার একটি তালিকা তৈরি কর।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"/>
            <a:ext cx="6477000" cy="5191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02656" y="930321"/>
            <a:ext cx="2667000" cy="665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705600" y="3200400"/>
            <a:ext cx="1910829" cy="186309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77025" y="1720868"/>
            <a:ext cx="1935755" cy="11807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66693" y="1229427"/>
            <a:ext cx="0" cy="3612586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467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914400" y="6324600"/>
            <a:ext cx="2057400" cy="3651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C09C5-24D6-490C-AFDB-933DF919868C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06-08-16 20.15</a:t>
            </a:fld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BC6CBF-1141-43FE-8F4C-040F45C0E5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10712648" y="6268243"/>
            <a:ext cx="515588" cy="428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429000"/>
            <a:ext cx="8630013" cy="1057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‘আত্মীয়তার সম্পর্ক ছিন্নকারী জান্নাতে প্রবেশ করবে না।’ কার উক্তি?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152400"/>
            <a:ext cx="4528513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752600"/>
            <a:ext cx="3124200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প্রতিবেশী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38800" y="5334000"/>
            <a:ext cx="2590800" cy="567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প্রবাদ বাক্য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438400"/>
            <a:ext cx="3015057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সকল মুসলমান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5181600" cy="575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যাদের সাথে রক্তের সম্পর্ক নেই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648200"/>
            <a:ext cx="2438400" cy="638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আল্লাহর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2590800"/>
            <a:ext cx="4191000" cy="548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আত্মার সঙ্গে সম্পর্ক যার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5334000"/>
            <a:ext cx="2438400" cy="643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রাসূলের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953869"/>
            <a:ext cx="3886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dirty="0" smtClean="0"/>
              <a:t>আত্মীয় কারা?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4648200"/>
            <a:ext cx="2590800" cy="596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জ্ঞানীর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362200" y="0"/>
            <a:ext cx="4286358" cy="763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52600" y="-12290"/>
            <a:ext cx="5195734" cy="83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7200" y="5410200"/>
            <a:ext cx="1881556" cy="5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5334000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634" y="5391708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95834" y="5384203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057400" y="-152400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905000" y="-17206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" name="Rounded Rectangle 19"/>
          <p:cNvSpPr/>
          <p:nvPr/>
        </p:nvSpPr>
        <p:spPr>
          <a:xfrm>
            <a:off x="304800" y="1981200"/>
            <a:ext cx="6172200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</a:rPr>
              <a:t>i</a:t>
            </a:r>
            <a:r>
              <a:rPr lang="en-US" sz="4400" dirty="0" smtClean="0">
                <a:solidFill>
                  <a:schemeClr val="tx1"/>
                </a:solidFill>
              </a:rPr>
              <a:t>) </a:t>
            </a:r>
            <a:r>
              <a:rPr lang="bn-BD" sz="4400" dirty="0" smtClean="0">
                <a:solidFill>
                  <a:schemeClr val="tx1"/>
                </a:solidFill>
              </a:rPr>
              <a:t> আতার সাথে সম্পর্কিত ব্যক্তি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2590800"/>
            <a:ext cx="556260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ii) 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জীবনঘনিষ্ঠ ব্যক্তিরা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470" y="3298723"/>
            <a:ext cx="7125929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iii)</a:t>
            </a:r>
            <a:r>
              <a:rPr lang="bn-BD" sz="4000" dirty="0" smtClean="0">
                <a:solidFill>
                  <a:schemeClr val="tx1"/>
                </a:solidFill>
              </a:rPr>
              <a:t>  যারা কল্যাণ কামনা করে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42672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3488455" cy="731520"/>
          </a:xfrm>
          <a:prstGeom prst="rect">
            <a:avLst/>
          </a:prstGeom>
          <a:solidFill>
            <a:schemeClr val="bg2"/>
          </a:solidFill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bn-BD" sz="5400" b="1" dirty="0"/>
              <a:t>আত্মীয় হলো-? </a:t>
            </a:r>
          </a:p>
        </p:txBody>
      </p:sp>
    </p:spTree>
    <p:extLst>
      <p:ext uri="{BB962C8B-B14F-4D97-AF65-F5344CB8AC3E}">
        <p14:creationId xmlns:p14="http://schemas.microsoft.com/office/powerpoint/2010/main" val="32692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000" dirty="0">
              <a:effectLst>
                <a:glow rad="101600">
                  <a:srgbClr val="00AFEF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953000"/>
            <a:ext cx="86868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36538" indent="-236538" algn="just">
              <a:buFont typeface="Wingdings" panose="05000000000000000000" pitchFamily="2" charset="2"/>
              <a:buChar char="v"/>
              <a:defRPr/>
            </a:pPr>
            <a:r>
              <a:rPr lang="bn-BD" sz="3200" dirty="0" smtClean="0"/>
              <a:t>‘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সম্প্রদা</a:t>
            </a:r>
            <a:r>
              <a:rPr lang="bn-BD" sz="3200" dirty="0" smtClean="0"/>
              <a:t>য়ের</a:t>
            </a:r>
            <a:r>
              <a:rPr lang="en-US" sz="3200" dirty="0" smtClean="0"/>
              <a:t> </a:t>
            </a:r>
            <a:r>
              <a:rPr lang="en-US" sz="3200" dirty="0" err="1"/>
              <a:t>মধ্যে</a:t>
            </a:r>
            <a:r>
              <a:rPr lang="en-US" sz="3200" dirty="0"/>
              <a:t> </a:t>
            </a:r>
            <a:r>
              <a:rPr lang="en-US" sz="3200" dirty="0" err="1" smtClean="0"/>
              <a:t>আত্মী</a:t>
            </a:r>
            <a:r>
              <a:rPr lang="bn-BD" sz="3200" dirty="0" smtClean="0"/>
              <a:t>য়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/>
              <a:t>সম্পর্কছিন্নকারী</a:t>
            </a:r>
            <a:r>
              <a:rPr lang="en-US" sz="3200" dirty="0"/>
              <a:t> </a:t>
            </a:r>
            <a:r>
              <a:rPr lang="en-US" sz="3200" dirty="0" err="1"/>
              <a:t>লোক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 </a:t>
            </a:r>
            <a:r>
              <a:rPr lang="en-US" sz="3200" dirty="0" err="1"/>
              <a:t>সে</a:t>
            </a:r>
            <a:r>
              <a:rPr lang="en-US" sz="3200" dirty="0"/>
              <a:t> </a:t>
            </a:r>
            <a:r>
              <a:rPr lang="en-US" sz="3200" dirty="0" err="1"/>
              <a:t>সম্প্রদা</a:t>
            </a:r>
            <a:r>
              <a:rPr lang="bn-BD" sz="3200" dirty="0"/>
              <a:t>য়ের</a:t>
            </a:r>
            <a:r>
              <a:rPr lang="en-US" sz="3200" dirty="0" smtClean="0"/>
              <a:t> </a:t>
            </a:r>
            <a:r>
              <a:rPr lang="en-US" sz="3200" dirty="0" err="1"/>
              <a:t>প্ৰতি</a:t>
            </a:r>
            <a:r>
              <a:rPr lang="en-US" sz="3200" dirty="0"/>
              <a:t> </a:t>
            </a:r>
            <a:r>
              <a:rPr lang="en-US" sz="3200" dirty="0" err="1"/>
              <a:t>আল্লাহর</a:t>
            </a:r>
            <a:r>
              <a:rPr lang="en-US" sz="3200" dirty="0"/>
              <a:t> </a:t>
            </a:r>
            <a:r>
              <a:rPr lang="en-US" sz="3200" dirty="0" err="1"/>
              <a:t>রহমত</a:t>
            </a:r>
            <a:r>
              <a:rPr lang="en-US" sz="3200" dirty="0"/>
              <a:t> </a:t>
            </a:r>
            <a:r>
              <a:rPr lang="en-US" sz="3200" dirty="0" err="1"/>
              <a:t>বর্ষিত</a:t>
            </a:r>
            <a:r>
              <a:rPr lang="en-US" sz="3200" dirty="0"/>
              <a:t> </a:t>
            </a:r>
            <a:r>
              <a:rPr lang="bn-BD" sz="3200" dirty="0"/>
              <a:t>হয়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bn-BD" sz="3200" dirty="0"/>
              <a:t>।’-</a:t>
            </a:r>
            <a:r>
              <a:rPr lang="bn-BD" sz="2800" dirty="0"/>
              <a:t>হাদিসটি ব্যাখ্যা </a:t>
            </a:r>
            <a:r>
              <a:rPr lang="bn-BD" sz="2800" dirty="0" smtClean="0"/>
              <a:t>কর।</a:t>
            </a:r>
            <a:r>
              <a:rPr lang="bn-BD" sz="2800" b="1" dirty="0" smtClean="0"/>
              <a:t>  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62400" cy="29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09544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FCA70B-E37A-4F6D-945A-D74D1394432D}" type="datetime12">
              <a:rPr lang="bn-BD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06-08-16 20.15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ED20E6-500D-49C5-A0D1-F9CE6303CB04}" type="slidenum">
              <a:rPr lang="en-US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0400" y="152400"/>
            <a:ext cx="3200400" cy="533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rgbClr val="FFFF00"/>
                </a:solidFill>
              </a:rPr>
              <a:t>আজ এ পর্যন্তই 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724400"/>
            <a:ext cx="7010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11500" dirty="0" smtClean="0">
                <a:solidFill>
                  <a:srgbClr val="0066FF"/>
                </a:solidFill>
              </a:rPr>
              <a:t>আল্লাহ হাফেজ</a:t>
            </a:r>
            <a:endParaRPr lang="en-US" sz="4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06-08-16 20.15</a:t>
            </a:fld>
            <a:endParaRPr lang="en-US" smtClean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448800" cy="7010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pPr>
                <a:defRPr/>
              </a:pPr>
              <a:t>06-08-16 20.15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>
                <a:defRPr/>
              </a:pPr>
              <a:t>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/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</a:rPr>
              <a:t>জনাব </a:t>
            </a:r>
            <a:r>
              <a:rPr lang="bn-IN" sz="4000" dirty="0">
                <a:solidFill>
                  <a:srgbClr val="008000"/>
                </a:solidFill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</a:rPr>
              <a:t>, </a:t>
            </a:r>
            <a:r>
              <a:rPr lang="bn-BD" sz="3600" dirty="0" smtClean="0">
                <a:solidFill>
                  <a:srgbClr val="008000"/>
                </a:solidFill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</a:rPr>
              <a:t>,</a:t>
            </a:r>
            <a:r>
              <a:rPr lang="bn-BD" sz="3600" dirty="0" smtClean="0">
                <a:solidFill>
                  <a:srgbClr val="008000"/>
                </a:solidFill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</a:rPr>
              <a:t> </a:t>
            </a:r>
            <a:r>
              <a:rPr lang="bn-BD" sz="3600" dirty="0" smtClean="0">
                <a:solidFill>
                  <a:srgbClr val="008000"/>
                </a:solidFill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</a:rPr>
              <a:t>, </a:t>
            </a:r>
            <a:r>
              <a:rPr lang="bn-BD" sz="3600" dirty="0" smtClean="0">
                <a:solidFill>
                  <a:srgbClr val="008000"/>
                </a:solidFill>
              </a:rPr>
              <a:t>ফরিদপুর।</a:t>
            </a:r>
            <a:endParaRPr lang="bn-BD" sz="4000" dirty="0" smtClean="0">
              <a:solidFill>
                <a:srgbClr val="008000"/>
              </a:solidFill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</a:rPr>
              <a:t>জনাব </a:t>
            </a:r>
            <a:r>
              <a:rPr lang="bn-IN" sz="4000" dirty="0">
                <a:solidFill>
                  <a:srgbClr val="008000"/>
                </a:solidFill>
              </a:rPr>
              <a:t>মোঃ </a:t>
            </a:r>
            <a:r>
              <a:rPr lang="bn-BD" sz="4000" dirty="0">
                <a:solidFill>
                  <a:srgbClr val="008000"/>
                </a:solidFill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</a:rPr>
              <a:t>, </a:t>
            </a:r>
            <a:r>
              <a:rPr lang="bn-BD" sz="3600" dirty="0">
                <a:solidFill>
                  <a:srgbClr val="008000"/>
                </a:solidFill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</a:rPr>
              <a:t>,</a:t>
            </a:r>
            <a:r>
              <a:rPr lang="bn-BD" sz="3600" dirty="0">
                <a:solidFill>
                  <a:srgbClr val="008000"/>
                </a:solidFill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</a:rPr>
              <a:t> </a:t>
            </a:r>
            <a:r>
              <a:rPr lang="bn-BD" sz="3600" dirty="0">
                <a:solidFill>
                  <a:srgbClr val="008000"/>
                </a:solidFill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</a:rPr>
              <a:t> </a:t>
            </a:r>
            <a:r>
              <a:rPr lang="bn-BD" sz="3600" dirty="0">
                <a:solidFill>
                  <a:srgbClr val="008000"/>
                </a:solidFill>
              </a:rPr>
              <a:t>কলেজ</a:t>
            </a:r>
            <a:r>
              <a:rPr lang="bn-IN" sz="3600" dirty="0">
                <a:solidFill>
                  <a:srgbClr val="008000"/>
                </a:solidFill>
              </a:rPr>
              <a:t>, </a:t>
            </a:r>
            <a:r>
              <a:rPr lang="bn-BD" sz="3600" dirty="0">
                <a:solidFill>
                  <a:srgbClr val="008000"/>
                </a:solidFill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</a:rPr>
              <a:t>।</a:t>
            </a:r>
            <a:endParaRPr lang="bn-IN" sz="4000" dirty="0" smtClean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12" name="Rounded Rectangle 11"/>
          <p:cNvSpPr/>
          <p:nvPr/>
        </p:nvSpPr>
        <p:spPr>
          <a:xfrm>
            <a:off x="3276600" y="30468"/>
            <a:ext cx="2559503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447800"/>
            <a:ext cx="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29200" y="3276600"/>
            <a:ext cx="3792537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(আখলাক)</a:t>
            </a:r>
          </a:p>
          <a:p>
            <a:pPr algn="ctr"/>
            <a:r>
              <a:rPr lang="bn-BD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০৪ </a:t>
            </a:r>
            <a:endParaRPr lang="bn-IN" sz="32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32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8194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9199"/>
            <a:ext cx="2590800" cy="25908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76200"/>
            <a:ext cx="59436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4400" dirty="0" smtClean="0"/>
              <a:t>গুলো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 এবং বল.........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29200"/>
            <a:ext cx="90678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dirty="0" smtClean="0"/>
              <a:t>চিত্রে প্রদর্শিত ব্যক্তি</a:t>
            </a:r>
            <a:r>
              <a:rPr lang="bn-BD" sz="3200" dirty="0" smtClean="0"/>
              <a:t>দের একে অপরের </a:t>
            </a:r>
            <a:r>
              <a:rPr lang="bn-BD" sz="3200" dirty="0"/>
              <a:t>মধ্যে কী </a:t>
            </a:r>
            <a:r>
              <a:rPr lang="bn-BD" sz="3200" dirty="0" smtClean="0"/>
              <a:t> সম্পর্ক </a:t>
            </a:r>
            <a:r>
              <a:rPr lang="bn-BD" sz="3200" dirty="0"/>
              <a:t>হতে </a:t>
            </a:r>
            <a:r>
              <a:rPr lang="bn-BD" sz="3200" dirty="0" smtClean="0"/>
              <a:t>পারে? </a:t>
            </a:r>
            <a:endParaRPr lang="en-US" sz="3200" dirty="0" err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2572117" cy="2590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5029200"/>
            <a:ext cx="8686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ব্যক্তিদের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</a:t>
            </a:r>
            <a:r>
              <a:rPr lang="bn-BD" sz="4400" dirty="0" smtClean="0"/>
              <a:t>দায়িত্ব পালনকে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1" y="412498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বাবা-মা, ভাই-বোন,ছেলে-মেয়ে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40386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/>
              <a:t>বাবা, মা ও সন্তান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324600" y="412498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/>
              <a:t>স্বামী-স্ত্রী, মা, শাশুড়ি ও </a:t>
            </a:r>
            <a:r>
              <a:rPr lang="bn-BD" sz="2000" dirty="0" err="1" smtClean="0"/>
              <a:t>শালিকা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33400" y="5029200"/>
            <a:ext cx="8382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ব্যক্তি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একে অপরের কী বলে?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C2BD6E-BBD9-458E-849F-F95D49A3D3F1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06-08-16 20.15</a:t>
            </a:fld>
            <a:endParaRPr lang="en-US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1E00F-2B31-409E-881D-B780319BC0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1828800" y="15240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6767479" cy="104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91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267200" cy="2805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AAA80-DA72-4B33-9639-5EC89F20A3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06-08-16 20.15</a:t>
            </a:fld>
            <a:endParaRPr lang="en-US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09800"/>
            <a:ext cx="8991600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আতীয়স্বজনের পরিচয় বর্ণনা করতে পারবে। </a:t>
            </a:r>
          </a:p>
          <a:p>
            <a:pPr marL="457200" indent="-457200"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আত্মীয়স্বজনের দায়িত্ব ও কর্তব্য বর্ণনা করতে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আত্মীয়তার সম্পর্ক রক্ষা করার ধর্মীয় বিধান ব্যাখ্যা করতে পারবে।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6131" y="0"/>
            <a:ext cx="3026069" cy="77747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52400"/>
            <a:ext cx="8001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 এর আরবী প্রতি শব্দ হলো-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52539"/>
            <a:ext cx="4343400" cy="3105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711" y="4419600"/>
            <a:ext cx="8757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আত্মীয়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শব্দটি এসেছে </a:t>
            </a:r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আত্মা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থেকে। আত্মার সাথে সম্পর্কিত ব্যক্তিকে </a:t>
            </a:r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আত্মীয়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বলে 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5" b="28764"/>
          <a:stretch/>
        </p:blipFill>
        <p:spPr>
          <a:xfrm>
            <a:off x="6781800" y="152400"/>
            <a:ext cx="131023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191000" cy="31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0"/>
            <a:ext cx="4575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আত্মীয়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স্বজন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কারা? </a:t>
            </a:r>
            <a:endParaRPr lang="en-GB" sz="54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4370594"/>
            <a:ext cx="8662988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ভাইবোন,চাচা-চাচী,শ্বশুর-শাশুড়ি এবং অন্যান্য নিকটস্থ বন্ধুবান্ধবকে আত্মীয় বলে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আত্মীয় ও ভক্তদের নিয়ে নুহাশপল্লীতে হমায়ুনের - Video Dailymo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5105400"/>
            <a:ext cx="1727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81000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20.15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43200" y="7620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257800"/>
            <a:ext cx="8770374" cy="5486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err="1" smtClean="0">
                <a:solidFill>
                  <a:schemeClr val="tx1"/>
                </a:solidFill>
              </a:rPr>
              <a:t>আত্মীয়স্বজনদের</a:t>
            </a:r>
            <a:r>
              <a:rPr lang="bn-BD" sz="3600" dirty="0" smtClean="0">
                <a:solidFill>
                  <a:schemeClr val="tx1"/>
                </a:solidFill>
              </a:rPr>
              <a:t> সাথে কিরূপ ব্যবহার করতে হবে লিখ।   </a:t>
            </a:r>
          </a:p>
        </p:txBody>
      </p:sp>
      <p:sp>
        <p:nvSpPr>
          <p:cNvPr id="14" name="24-Point Star 13"/>
          <p:cNvSpPr/>
          <p:nvPr/>
        </p:nvSpPr>
        <p:spPr>
          <a:xfrm>
            <a:off x="6324600" y="2590800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629400" y="1071562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4953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মোঃ সাইফুল ইসলাম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1320</Words>
  <Application>Microsoft Office PowerPoint</Application>
  <PresentationFormat>On-screen Show (4:3)</PresentationFormat>
  <Paragraphs>202</Paragraphs>
  <Slides>20</Slides>
  <Notes>18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SAIFUL ISLAM</dc:creator>
  <cp:lastModifiedBy>MD. SAIFUL ISLAM</cp:lastModifiedBy>
  <cp:revision>610</cp:revision>
  <dcterms:created xsi:type="dcterms:W3CDTF">2014-05-23T14:27:40Z</dcterms:created>
  <dcterms:modified xsi:type="dcterms:W3CDTF">2016-08-06T14:28:26Z</dcterms:modified>
</cp:coreProperties>
</file>